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57" r:id="rId6"/>
    <p:sldId id="258" r:id="rId7"/>
    <p:sldId id="263" r:id="rId8"/>
    <p:sldId id="259" r:id="rId9"/>
    <p:sldId id="260" r:id="rId10"/>
    <p:sldId id="261"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6" d="100"/>
          <a:sy n="116" d="100"/>
        </p:scale>
        <p:origin x="4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3/25/21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3/25/21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3/25/21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3/25/21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3/25/21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3/25/21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3/25/21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3/25/21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3/25/21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Writing &amp; Rhetoric</a:t>
            </a:r>
          </a:p>
        </p:txBody>
      </p:sp>
      <p:sp>
        <p:nvSpPr>
          <p:cNvPr id="3" name="Subtitle 2"/>
          <p:cNvSpPr>
            <a:spLocks noGrp="1"/>
          </p:cNvSpPr>
          <p:nvPr>
            <p:ph type="subTitle" idx="1"/>
          </p:nvPr>
        </p:nvSpPr>
        <p:spPr/>
        <p:txBody>
          <a:bodyPr/>
          <a:lstStyle/>
          <a:p>
            <a:pPr algn="ctr"/>
            <a:endParaRPr lang="en-US" i="1" dirty="0"/>
          </a:p>
        </p:txBody>
      </p:sp>
      <p:pic>
        <p:nvPicPr>
          <p:cNvPr id="4" name="Recorded Sound">
            <a:hlinkClick r:id="" action="ppaction://media"/>
            <a:extLst>
              <a:ext uri="{FF2B5EF4-FFF2-40B4-BE49-F238E27FC236}">
                <a16:creationId xmlns:a16="http://schemas.microsoft.com/office/drawing/2014/main" id="{F8A39151-E64A-428B-8814-998FFDD0F3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62755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 </a:t>
            </a:r>
          </a:p>
        </p:txBody>
      </p:sp>
      <p:sp>
        <p:nvSpPr>
          <p:cNvPr id="3" name="Content Placeholder 2"/>
          <p:cNvSpPr>
            <a:spLocks noGrp="1"/>
          </p:cNvSpPr>
          <p:nvPr>
            <p:ph idx="1"/>
          </p:nvPr>
        </p:nvSpPr>
        <p:spPr>
          <a:xfrm>
            <a:off x="1069848" y="2121408"/>
            <a:ext cx="10058400" cy="3249082"/>
          </a:xfrm>
          <a:solidFill>
            <a:schemeClr val="accent4">
              <a:lumMod val="20000"/>
              <a:lumOff val="80000"/>
            </a:schemeClr>
          </a:solidFill>
        </p:spPr>
        <p:txBody>
          <a:bodyPr>
            <a:noAutofit/>
          </a:bodyPr>
          <a:lstStyle/>
          <a:p>
            <a:r>
              <a:rPr lang="en-US" sz="2400" dirty="0"/>
              <a:t>Why do we write? </a:t>
            </a:r>
          </a:p>
          <a:p>
            <a:r>
              <a:rPr lang="en-US" sz="2400" dirty="0"/>
              <a:t>What is the purpose of writing?</a:t>
            </a:r>
          </a:p>
          <a:p>
            <a:r>
              <a:rPr lang="en-US" sz="2400" dirty="0"/>
              <a:t>Why are writing skills important?</a:t>
            </a:r>
          </a:p>
          <a:p>
            <a:r>
              <a:rPr lang="en-US" sz="2400" dirty="0"/>
              <a:t>Why do we write essays? </a:t>
            </a:r>
          </a:p>
          <a:p>
            <a:r>
              <a:rPr lang="en-US" sz="2400" dirty="0"/>
              <a:t>Is there a difference between a writer and an author? Are you either one?</a:t>
            </a:r>
          </a:p>
          <a:p>
            <a:r>
              <a:rPr lang="en-US" sz="2400" dirty="0"/>
              <a:t>What is Rhetoric?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184" y="273877"/>
            <a:ext cx="1685588" cy="1719813"/>
          </a:xfrm>
          <a:prstGeom prst="rect">
            <a:avLst/>
          </a:prstGeom>
        </p:spPr>
      </p:pic>
      <p:pic>
        <p:nvPicPr>
          <p:cNvPr id="5" name="Recorded Sound">
            <a:hlinkClick r:id="" action="ppaction://media"/>
            <a:extLst>
              <a:ext uri="{FF2B5EF4-FFF2-40B4-BE49-F238E27FC236}">
                <a16:creationId xmlns:a16="http://schemas.microsoft.com/office/drawing/2014/main" id="{339767A0-58D2-47F3-9FB9-957CAB713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878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Author’s Purpose</a:t>
            </a:r>
          </a:p>
        </p:txBody>
      </p:sp>
      <p:sp>
        <p:nvSpPr>
          <p:cNvPr id="3" name="Content Placeholder 2"/>
          <p:cNvSpPr>
            <a:spLocks noGrp="1"/>
          </p:cNvSpPr>
          <p:nvPr>
            <p:ph idx="1"/>
          </p:nvPr>
        </p:nvSpPr>
        <p:spPr>
          <a:xfrm>
            <a:off x="1069848" y="1957589"/>
            <a:ext cx="10058400" cy="4327301"/>
          </a:xfrm>
          <a:solidFill>
            <a:schemeClr val="bg2"/>
          </a:solidFill>
        </p:spPr>
        <p:txBody>
          <a:bodyPr>
            <a:normAutofit fontScale="77500" lnSpcReduction="20000"/>
          </a:bodyPr>
          <a:lstStyle/>
          <a:p>
            <a:pPr marL="0" indent="0">
              <a:buNone/>
            </a:pPr>
            <a:r>
              <a:rPr lang="en-US" sz="2300" dirty="0">
                <a:solidFill>
                  <a:srgbClr val="FF0000"/>
                </a:solidFill>
              </a:rPr>
              <a:t>Communicate </a:t>
            </a:r>
          </a:p>
          <a:p>
            <a:pPr lvl="1"/>
            <a:r>
              <a:rPr lang="en-US" sz="2100" dirty="0"/>
              <a:t>Human beings have the need to communicate and express ourselves. </a:t>
            </a:r>
          </a:p>
          <a:p>
            <a:pPr lvl="1"/>
            <a:r>
              <a:rPr lang="en-US" sz="2100" dirty="0"/>
              <a:t>History – symbols; cave paintings; codes to communicate. </a:t>
            </a:r>
          </a:p>
          <a:p>
            <a:pPr lvl="1"/>
            <a:r>
              <a:rPr lang="en-US" sz="2100" dirty="0"/>
              <a:t>Creation of language and a system of communication</a:t>
            </a:r>
          </a:p>
          <a:p>
            <a:pPr lvl="1"/>
            <a:r>
              <a:rPr lang="en-US" sz="2100" dirty="0"/>
              <a:t>Evolution of communication: language, images, and graphics. </a:t>
            </a:r>
          </a:p>
          <a:p>
            <a:pPr lvl="1"/>
            <a:r>
              <a:rPr lang="en-US" sz="2100" dirty="0"/>
              <a:t>Our goal has always been: How can we get our message across? Quicker? Widely? </a:t>
            </a:r>
          </a:p>
          <a:p>
            <a:pPr marL="0" indent="0">
              <a:buNone/>
            </a:pPr>
            <a:r>
              <a:rPr lang="en-US" sz="2300" dirty="0">
                <a:solidFill>
                  <a:srgbClr val="FF0000"/>
                </a:solidFill>
              </a:rPr>
              <a:t>Personal / Ourselves</a:t>
            </a:r>
          </a:p>
          <a:p>
            <a:r>
              <a:rPr lang="en-US" sz="2100" dirty="0"/>
              <a:t>We write for ourselves: To think, learn and understand. Writing for ourselves is a private affair though it may be shared with others.</a:t>
            </a:r>
          </a:p>
          <a:p>
            <a:pPr marL="0" indent="0">
              <a:buNone/>
            </a:pPr>
            <a:r>
              <a:rPr lang="en-US" sz="2300" dirty="0">
                <a:solidFill>
                  <a:srgbClr val="FF0000"/>
                </a:solidFill>
              </a:rPr>
              <a:t>Entertain, Inform, Persuade others</a:t>
            </a:r>
          </a:p>
          <a:p>
            <a:r>
              <a:rPr lang="en-US" sz="2300" dirty="0"/>
              <a:t>When we write for others, the purpose is to: inform, entertain, or persuade (or a combination). </a:t>
            </a:r>
          </a:p>
          <a:p>
            <a:r>
              <a:rPr lang="en-US" sz="2300" dirty="0"/>
              <a:t>Usually for assessment or publication for a wide range of </a:t>
            </a:r>
            <a:r>
              <a:rPr lang="en-US" sz="2300"/>
              <a:t>readers.</a:t>
            </a:r>
          </a:p>
          <a:p>
            <a:r>
              <a:rPr lang="en-US" sz="2300"/>
              <a:t>To </a:t>
            </a:r>
            <a:r>
              <a:rPr lang="en-US" sz="2300" dirty="0"/>
              <a:t>tell your story; Share your perspective; communicate your insight that is uniquely your own.</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2966" y="156778"/>
            <a:ext cx="1735282" cy="1680484"/>
          </a:xfrm>
          <a:prstGeom prst="rect">
            <a:avLst/>
          </a:prstGeom>
        </p:spPr>
      </p:pic>
      <p:pic>
        <p:nvPicPr>
          <p:cNvPr id="5" name="Recorded Sound">
            <a:hlinkClick r:id="" action="ppaction://media"/>
            <a:extLst>
              <a:ext uri="{FF2B5EF4-FFF2-40B4-BE49-F238E27FC236}">
                <a16:creationId xmlns:a16="http://schemas.microsoft.com/office/drawing/2014/main" id="{694DC08A-601A-4F6C-95A8-8D1E6CF4A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5096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Skills &amp; Essays</a:t>
            </a:r>
          </a:p>
        </p:txBody>
      </p:sp>
      <p:sp>
        <p:nvSpPr>
          <p:cNvPr id="3" name="Content Placeholder 2"/>
          <p:cNvSpPr>
            <a:spLocks noGrp="1"/>
          </p:cNvSpPr>
          <p:nvPr>
            <p:ph idx="1"/>
          </p:nvPr>
        </p:nvSpPr>
        <p:spPr>
          <a:xfrm>
            <a:off x="1069848" y="2121408"/>
            <a:ext cx="10058400" cy="3081657"/>
          </a:xfrm>
          <a:solidFill>
            <a:schemeClr val="tx2">
              <a:lumMod val="20000"/>
              <a:lumOff val="80000"/>
            </a:schemeClr>
          </a:solidFill>
        </p:spPr>
        <p:txBody>
          <a:bodyPr/>
          <a:lstStyle/>
          <a:p>
            <a:r>
              <a:rPr lang="en-US" dirty="0"/>
              <a:t>It is important to hone our writing skills so that we can communicate effectively. </a:t>
            </a:r>
          </a:p>
          <a:p>
            <a:pPr lvl="1"/>
            <a:r>
              <a:rPr lang="en-US" dirty="0"/>
              <a:t>Communicate our point clearly</a:t>
            </a:r>
          </a:p>
          <a:p>
            <a:pPr lvl="1"/>
            <a:r>
              <a:rPr lang="en-US" dirty="0"/>
              <a:t>Avoid misinterpretation</a:t>
            </a:r>
          </a:p>
          <a:p>
            <a:pPr lvl="1"/>
            <a:r>
              <a:rPr lang="en-US" dirty="0"/>
              <a:t>Display credibility</a:t>
            </a:r>
          </a:p>
          <a:p>
            <a:r>
              <a:rPr lang="en-US" dirty="0"/>
              <a:t>Academic Essays for Learning: Essay are a form of using various techniques to enhance our learning. It is an effective way of expressing our thoughts, ideas, and learning. </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307" y="488201"/>
            <a:ext cx="1378941" cy="1394631"/>
          </a:xfrm>
          <a:prstGeom prst="rect">
            <a:avLst/>
          </a:prstGeom>
        </p:spPr>
      </p:pic>
      <p:pic>
        <p:nvPicPr>
          <p:cNvPr id="5" name="Recorded Sound">
            <a:hlinkClick r:id="" action="ppaction://media"/>
            <a:extLst>
              <a:ext uri="{FF2B5EF4-FFF2-40B4-BE49-F238E27FC236}">
                <a16:creationId xmlns:a16="http://schemas.microsoft.com/office/drawing/2014/main" id="{2BECA670-EFC4-44E2-9EC8-B4E6C823C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443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Rhetoric – What is it?</a:t>
            </a:r>
          </a:p>
        </p:txBody>
      </p:sp>
      <p:sp>
        <p:nvSpPr>
          <p:cNvPr id="3" name="Content Placeholder 2"/>
          <p:cNvSpPr>
            <a:spLocks noGrp="1"/>
          </p:cNvSpPr>
          <p:nvPr>
            <p:ph idx="1"/>
          </p:nvPr>
        </p:nvSpPr>
        <p:spPr>
          <a:xfrm>
            <a:off x="1069848" y="2194160"/>
            <a:ext cx="10058400" cy="4050792"/>
          </a:xfrm>
          <a:solidFill>
            <a:schemeClr val="accent2">
              <a:lumMod val="20000"/>
              <a:lumOff val="80000"/>
            </a:schemeClr>
          </a:solidFill>
        </p:spPr>
        <p:txBody>
          <a:bodyPr/>
          <a:lstStyle/>
          <a:p>
            <a:pPr marL="0" indent="0">
              <a:buNone/>
            </a:pPr>
            <a:r>
              <a:rPr lang="en-US" b="1" i="1" dirty="0"/>
              <a:t>If we want to write effectively, we must practice and master the use of rhetoric. </a:t>
            </a:r>
          </a:p>
          <a:p>
            <a:r>
              <a:rPr lang="en-US" b="1" u="sng" dirty="0"/>
              <a:t>Rhetoric </a:t>
            </a:r>
            <a:r>
              <a:rPr lang="en-US" dirty="0"/>
              <a:t>– The art of using language effectively </a:t>
            </a:r>
            <a:r>
              <a:rPr lang="en-US" i="1" dirty="0"/>
              <a:t>(in writing or speaking) </a:t>
            </a:r>
            <a:r>
              <a:rPr lang="en-US" dirty="0"/>
              <a:t>to persuade your reader of your point.</a:t>
            </a:r>
          </a:p>
          <a:p>
            <a:r>
              <a:rPr lang="en-US" dirty="0"/>
              <a:t>Rhetoric helps your build your communication style. Helps you make your writing meaningful and powerful. </a:t>
            </a:r>
          </a:p>
          <a:p>
            <a:pPr marL="0" indent="0">
              <a:buNone/>
            </a:pPr>
            <a:r>
              <a:rPr lang="en-US" b="1" i="1" dirty="0">
                <a:solidFill>
                  <a:schemeClr val="accent4">
                    <a:lumMod val="75000"/>
                  </a:schemeClr>
                </a:solidFill>
              </a:rPr>
              <a:t>As language evolved, so did our need to understand, use, and interpret it. We had to organize language in ways that were meaningful. Aristotle said, language can be used for “good or ill.” It can be used to provide information to help or mislead. This is true today – and the need for understanding rhetoric is crucial today.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518" y="154548"/>
            <a:ext cx="1507730" cy="2039612"/>
          </a:xfrm>
          <a:prstGeom prst="rect">
            <a:avLst/>
          </a:prstGeom>
        </p:spPr>
      </p:pic>
      <p:pic>
        <p:nvPicPr>
          <p:cNvPr id="9" name="Recorded Sound">
            <a:hlinkClick r:id="" action="ppaction://media"/>
            <a:extLst>
              <a:ext uri="{FF2B5EF4-FFF2-40B4-BE49-F238E27FC236}">
                <a16:creationId xmlns:a16="http://schemas.microsoft.com/office/drawing/2014/main" id="{6D0FC306-999A-4B9F-8FE6-71E857149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3429000"/>
            <a:ext cx="609600" cy="609600"/>
          </a:xfrm>
          <a:prstGeom prst="rect">
            <a:avLst/>
          </a:prstGeom>
        </p:spPr>
      </p:pic>
    </p:spTree>
    <p:extLst>
      <p:ext uri="{BB962C8B-B14F-4D97-AF65-F5344CB8AC3E}">
        <p14:creationId xmlns:p14="http://schemas.microsoft.com/office/powerpoint/2010/main" val="18625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Rhetorical Situation</a:t>
            </a:r>
          </a:p>
        </p:txBody>
      </p:sp>
      <p:sp>
        <p:nvSpPr>
          <p:cNvPr id="3" name="Content Placeholder 2"/>
          <p:cNvSpPr>
            <a:spLocks noGrp="1"/>
          </p:cNvSpPr>
          <p:nvPr>
            <p:ph idx="1"/>
          </p:nvPr>
        </p:nvSpPr>
        <p:spPr>
          <a:solidFill>
            <a:schemeClr val="accent4">
              <a:lumMod val="20000"/>
              <a:lumOff val="80000"/>
            </a:schemeClr>
          </a:solidFill>
        </p:spPr>
        <p:txBody>
          <a:bodyPr>
            <a:normAutofit fontScale="85000" lnSpcReduction="20000"/>
          </a:bodyPr>
          <a:lstStyle/>
          <a:p>
            <a:pPr marL="0" indent="0">
              <a:buNone/>
            </a:pPr>
            <a:r>
              <a:rPr lang="en-US" sz="2300" b="1" i="1" dirty="0">
                <a:solidFill>
                  <a:srgbClr val="C00000"/>
                </a:solidFill>
              </a:rPr>
              <a:t>All communication (speaking, writing, behavior) is rhetorical. We all want to get our point across. </a:t>
            </a:r>
          </a:p>
          <a:p>
            <a:r>
              <a:rPr lang="en-US" dirty="0"/>
              <a:t>Before deciding how you will use rhetoric in writing or speaking, you must first assess the </a:t>
            </a:r>
            <a:r>
              <a:rPr lang="en-US" b="1" i="1" dirty="0"/>
              <a:t>rhetorical situation</a:t>
            </a:r>
            <a:r>
              <a:rPr lang="en-US" dirty="0"/>
              <a:t>.</a:t>
            </a:r>
          </a:p>
          <a:p>
            <a:pPr marL="0" indent="0">
              <a:spcAft>
                <a:spcPts val="1200"/>
              </a:spcAft>
              <a:buNone/>
            </a:pPr>
            <a:r>
              <a:rPr lang="en-US" b="1" u="sng" dirty="0"/>
              <a:t>Rhetorical Situation:</a:t>
            </a:r>
            <a:r>
              <a:rPr lang="en-US" b="1" dirty="0"/>
              <a:t> </a:t>
            </a:r>
            <a:r>
              <a:rPr lang="en-US" dirty="0"/>
              <a:t>The circumstances or the environment in which the action (writing or speaking) is taking place. Some examples are: The classroom, debates, friend groups, lectures, speeches.</a:t>
            </a:r>
          </a:p>
          <a:p>
            <a:r>
              <a:rPr lang="en-US" dirty="0"/>
              <a:t>To assess the rhetorical situation, listen and observe: Who is the audience? What do they know? What do they care about? What and how do I get my point across to them?</a:t>
            </a:r>
          </a:p>
          <a:p>
            <a:r>
              <a:rPr lang="en-US" dirty="0"/>
              <a:t>We think rhetorically even though we are not always aware of it.</a:t>
            </a:r>
          </a:p>
          <a:p>
            <a:r>
              <a:rPr lang="en-US" dirty="0"/>
              <a:t>When we think rhetorically, we are able to make more informed decisions about what we think and feel about an idea. We can then, express our ideas in an informed way. </a:t>
            </a:r>
          </a:p>
          <a:p>
            <a:r>
              <a:rPr lang="en-US" dirty="0"/>
              <a:t>Writing has evolved over time. Today, we are writing in a variety of mediums, written and visual. </a:t>
            </a:r>
          </a:p>
        </p:txBody>
      </p:sp>
      <p:pic>
        <p:nvPicPr>
          <p:cNvPr id="5" name="Recorded Sound">
            <a:hlinkClick r:id="" action="ppaction://media"/>
            <a:extLst>
              <a:ext uri="{FF2B5EF4-FFF2-40B4-BE49-F238E27FC236}">
                <a16:creationId xmlns:a16="http://schemas.microsoft.com/office/drawing/2014/main" id="{8541990B-D885-42E9-9F52-357BAB57C0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35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Rhetorical Situation</a:t>
            </a:r>
          </a:p>
        </p:txBody>
      </p:sp>
      <p:sp>
        <p:nvSpPr>
          <p:cNvPr id="3" name="Content Placeholder 2"/>
          <p:cNvSpPr>
            <a:spLocks noGrp="1"/>
          </p:cNvSpPr>
          <p:nvPr>
            <p:ph idx="1"/>
          </p:nvPr>
        </p:nvSpPr>
        <p:spPr>
          <a:solidFill>
            <a:schemeClr val="accent5">
              <a:lumMod val="20000"/>
              <a:lumOff val="80000"/>
            </a:schemeClr>
          </a:solidFill>
        </p:spPr>
        <p:txBody>
          <a:bodyPr/>
          <a:lstStyle/>
          <a:p>
            <a:pPr marL="0" indent="0">
              <a:buNone/>
            </a:pPr>
            <a:r>
              <a:rPr lang="en-US" b="1" i="1" dirty="0">
                <a:solidFill>
                  <a:srgbClr val="0070C0"/>
                </a:solidFill>
              </a:rPr>
              <a:t>The rhetorical situation consists of:</a:t>
            </a:r>
          </a:p>
          <a:p>
            <a:r>
              <a:rPr lang="en-US" dirty="0"/>
              <a:t>Audience: Who is listening or reading? What is my relationship with them?</a:t>
            </a:r>
          </a:p>
          <a:p>
            <a:r>
              <a:rPr lang="en-US" dirty="0"/>
              <a:t>Purpose: Do I want to inform, entertain, or persuade my audience?</a:t>
            </a:r>
          </a:p>
          <a:p>
            <a:r>
              <a:rPr lang="en-US" dirty="0"/>
              <a:t>Genre: How do I want to present my message (essay, letter, report)?</a:t>
            </a:r>
          </a:p>
          <a:p>
            <a:r>
              <a:rPr lang="en-US" dirty="0"/>
              <a:t>Stance: What tone do I want to take with my message (assertive, calm)?</a:t>
            </a:r>
          </a:p>
          <a:p>
            <a:r>
              <a:rPr lang="en-US" dirty="0"/>
              <a:t>Context: What are the issues or circumstances surrounding your message (constraints)?</a:t>
            </a:r>
          </a:p>
          <a:p>
            <a:r>
              <a:rPr lang="en-US" dirty="0"/>
              <a:t>Medium &amp; Design: What medium and design should I use in the delivery of my message?</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14ABEAC-A810-4B7E-ABC9-3BF74D8D6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778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6FF2-EC49-4C58-B99B-9EA47F0CB7D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D1EF251-CF13-4F9D-BB57-FED8385852BE}"/>
              </a:ext>
            </a:extLst>
          </p:cNvPr>
          <p:cNvSpPr>
            <a:spLocks noGrp="1"/>
          </p:cNvSpPr>
          <p:nvPr>
            <p:ph idx="1"/>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40E3AAA1-87CC-4F59-9EDC-ADF29E90B9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12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1BA22247653548A7EEA019FA7D11DC" ma:contentTypeVersion="9" ma:contentTypeDescription="Create a new document." ma:contentTypeScope="" ma:versionID="353d88081e7c6003d2acde02e949a5eb">
  <xsd:schema xmlns:xsd="http://www.w3.org/2001/XMLSchema" xmlns:xs="http://www.w3.org/2001/XMLSchema" xmlns:p="http://schemas.microsoft.com/office/2006/metadata/properties" xmlns:ns3="f94b62e6-201d-4f08-9ad7-319373e3c53c" targetNamespace="http://schemas.microsoft.com/office/2006/metadata/properties" ma:root="true" ma:fieldsID="e9dbaee8190010521d0c1783c0ae1016" ns3:_="">
    <xsd:import namespace="f94b62e6-201d-4f08-9ad7-319373e3c5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b62e6-201d-4f08-9ad7-319373e3c5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9675B5-D72E-42E7-9BB4-C70C267C4ED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F8C2DF-529F-4859-8BFE-42FFBB46494B}">
  <ds:schemaRefs>
    <ds:schemaRef ds:uri="http://schemas.microsoft.com/sharepoint/v3/contenttype/forms"/>
  </ds:schemaRefs>
</ds:datastoreItem>
</file>

<file path=customXml/itemProps3.xml><?xml version="1.0" encoding="utf-8"?>
<ds:datastoreItem xmlns:ds="http://schemas.openxmlformats.org/officeDocument/2006/customXml" ds:itemID="{DE0972B0-6462-44FA-87ED-687708C891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b62e6-201d-4f08-9ad7-319373e3c5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466</TotalTime>
  <Words>685</Words>
  <Application>Microsoft Macintosh PowerPoint</Application>
  <PresentationFormat>Widescreen</PresentationFormat>
  <Paragraphs>49</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Bookman Old Style</vt:lpstr>
      <vt:lpstr>Century Gothic</vt:lpstr>
      <vt:lpstr>Wingdings</vt:lpstr>
      <vt:lpstr>Wood Type</vt:lpstr>
      <vt:lpstr>Writing &amp; Rhetoric</vt:lpstr>
      <vt:lpstr>What do you think? </vt:lpstr>
      <vt:lpstr>Author’s Purpose</vt:lpstr>
      <vt:lpstr>Writing Skills &amp; Essays</vt:lpstr>
      <vt:lpstr>Rhetoric – What is it?</vt:lpstr>
      <vt:lpstr>Rhetorical Situation</vt:lpstr>
      <vt:lpstr>Rhetorical Situation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&amp; Rhetoric</dc:title>
  <dc:creator>Rowena</dc:creator>
  <cp:lastModifiedBy>Nicocia Wade</cp:lastModifiedBy>
  <cp:revision>44</cp:revision>
  <dcterms:created xsi:type="dcterms:W3CDTF">2018-08-28T23:55:43Z</dcterms:created>
  <dcterms:modified xsi:type="dcterms:W3CDTF">2021-03-26T04:50:25Z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0x010100801BA22247653548A7EEA019FA7D11DC</vt:lpwstr>
  </property>
</Properties>
</file>